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2025/5/14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1792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2025/5/14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613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2025/5/14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0881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2025/5/14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1768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2025/5/14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4960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2025/5/14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4108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2025/5/14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079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2025/5/14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46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2025/5/14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5639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30820CF-B880-4189-942D-D702A7CBA730}" type="datetimeFigureOut">
              <a:rPr lang="zh-CN" altLang="en-US" smtClean="0"/>
              <a:t>2025/5/14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7116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2025/5/14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3825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2025/5/14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9621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659D56-FEBD-402A-BD15-2451D8F070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IELTS Reading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771E9BE-59C0-410D-B0A8-2865DB8D1F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FF0000"/>
                </a:solidFill>
              </a:rPr>
              <a:t>——T/F/NG(and Y/N/NG) questions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216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A9E118-7007-44C8-BB70-6563CDB5C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FF0000"/>
                </a:solidFill>
              </a:rPr>
              <a:t>T/F/NG(and Y/N/NG) questions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36F54E9-F6AE-48E3-A37D-24820251E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032" y="3717032"/>
            <a:ext cx="8429561" cy="4023360"/>
          </a:xfrm>
        </p:spPr>
        <p:txBody>
          <a:bodyPr>
            <a:normAutofit/>
          </a:bodyPr>
          <a:lstStyle/>
          <a:p>
            <a:r>
              <a:rPr lang="en-US" altLang="zh-CN" sz="2800" dirty="0"/>
              <a:t>TRUE if the statement agrees with the information</a:t>
            </a:r>
          </a:p>
          <a:p>
            <a:r>
              <a:rPr lang="en-US" altLang="zh-CN" sz="2800" dirty="0"/>
              <a:t>FALSE if the statement contradicts the information</a:t>
            </a:r>
          </a:p>
          <a:p>
            <a:r>
              <a:rPr lang="en-US" altLang="zh-CN" sz="2800" dirty="0"/>
              <a:t>NOT GIVEN if there is no information on this.</a:t>
            </a:r>
            <a:endParaRPr lang="zh-CN" altLang="en-US" sz="2800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8458DCA7-04A9-499E-8C69-6A9FCB2C3775}"/>
              </a:ext>
            </a:extLst>
          </p:cNvPr>
          <p:cNvSpPr txBox="1"/>
          <p:nvPr/>
        </p:nvSpPr>
        <p:spPr>
          <a:xfrm>
            <a:off x="131628" y="1737361"/>
            <a:ext cx="901237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Questions 1-7</a:t>
            </a:r>
          </a:p>
          <a:p>
            <a:r>
              <a:rPr lang="en-US" altLang="zh-CN" sz="2800" dirty="0"/>
              <a:t>Do the following statements agree with the information given in the Reading Passage? In boxes 1-7 of your answer sheet, write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199375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C4C84AD-C48D-451E-9A27-751E39BDB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False &amp; Not given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9F5567-C031-403E-A0AC-659134512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</a:rPr>
              <a:t>“False” </a:t>
            </a:r>
            <a:r>
              <a:rPr lang="en-US" altLang="zh-CN" sz="3200" dirty="0"/>
              <a:t>means that the passage states the </a:t>
            </a:r>
            <a:r>
              <a:rPr lang="en-US" altLang="zh-CN" sz="3200" dirty="0">
                <a:solidFill>
                  <a:srgbClr val="FF0000"/>
                </a:solidFill>
              </a:rPr>
              <a:t>opposite </a:t>
            </a:r>
            <a:r>
              <a:rPr lang="en-US" altLang="zh-CN" sz="3200" dirty="0"/>
              <a:t>of the statement in question;</a:t>
            </a:r>
          </a:p>
          <a:p>
            <a:r>
              <a:rPr lang="en-US" altLang="zh-CN" sz="3200" dirty="0">
                <a:solidFill>
                  <a:srgbClr val="7030A0"/>
                </a:solidFill>
              </a:rPr>
              <a:t>“Not given” </a:t>
            </a:r>
            <a:r>
              <a:rPr lang="en-US" altLang="zh-CN" sz="3200" dirty="0"/>
              <a:t>means that the statement is </a:t>
            </a:r>
            <a:r>
              <a:rPr lang="en-US" altLang="zh-CN" sz="3200" dirty="0">
                <a:solidFill>
                  <a:srgbClr val="7030A0"/>
                </a:solidFill>
              </a:rPr>
              <a:t>neither confirmed nor contradicted(</a:t>
            </a:r>
            <a:r>
              <a:rPr lang="zh-CN" altLang="en-US" sz="3200" dirty="0">
                <a:solidFill>
                  <a:srgbClr val="7030A0"/>
                </a:solidFill>
              </a:rPr>
              <a:t>否认</a:t>
            </a:r>
            <a:r>
              <a:rPr lang="en-US" altLang="zh-CN" sz="3200" dirty="0">
                <a:solidFill>
                  <a:srgbClr val="7030A0"/>
                </a:solidFill>
              </a:rPr>
              <a:t>) </a:t>
            </a:r>
            <a:r>
              <a:rPr lang="en-US" altLang="zh-CN" sz="3200" dirty="0"/>
              <a:t>by the information in the passage.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254948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197665-B14E-4B82-B3DE-239BAF972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Glossary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C8C60C-0B87-4A85-A724-34CAB0007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844824"/>
            <a:ext cx="9505056" cy="4023360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b="1" dirty="0">
                <a:solidFill>
                  <a:srgbClr val="C00000"/>
                </a:solidFill>
              </a:rPr>
              <a:t>chrono</a:t>
            </a:r>
            <a:r>
              <a:rPr lang="en-US" altLang="zh-CN" b="1" dirty="0"/>
              <a:t>biology   </a:t>
            </a:r>
            <a:r>
              <a:rPr lang="zh-CN" altLang="en-US" b="1" dirty="0"/>
              <a:t>生物钟学      </a:t>
            </a:r>
            <a:r>
              <a:rPr lang="en-US" altLang="zh-CN" b="1" dirty="0">
                <a:solidFill>
                  <a:srgbClr val="C00000"/>
                </a:solidFill>
              </a:rPr>
              <a:t>chrono</a:t>
            </a:r>
            <a:r>
              <a:rPr lang="en-US" altLang="zh-CN" b="1" dirty="0"/>
              <a:t> </a:t>
            </a:r>
            <a:r>
              <a:rPr lang="zh-CN" altLang="en-US" b="1" dirty="0"/>
              <a:t>时间顺序的  </a:t>
            </a:r>
            <a:r>
              <a:rPr lang="en-US" altLang="zh-CN" b="1" dirty="0">
                <a:solidFill>
                  <a:srgbClr val="C00000"/>
                </a:solidFill>
              </a:rPr>
              <a:t>chrono</a:t>
            </a:r>
            <a:r>
              <a:rPr lang="en-US" altLang="zh-CN" b="1" dirty="0"/>
              <a:t>logical </a:t>
            </a:r>
            <a:r>
              <a:rPr lang="zh-CN" altLang="en-US" b="1" dirty="0"/>
              <a:t>按时间计算的</a:t>
            </a:r>
            <a:endParaRPr lang="en-US" altLang="zh-CN" b="1" dirty="0"/>
          </a:p>
          <a:p>
            <a:r>
              <a:rPr lang="en-US" altLang="zh-CN" b="1" dirty="0" err="1">
                <a:solidFill>
                  <a:srgbClr val="C00000"/>
                </a:solidFill>
              </a:rPr>
              <a:t>chrono</a:t>
            </a:r>
            <a:r>
              <a:rPr lang="en-US" altLang="zh-CN" b="1" dirty="0" err="1"/>
              <a:t>biolog</a:t>
            </a:r>
            <a:r>
              <a:rPr lang="en-US" altLang="zh-CN" b="1" dirty="0" err="1">
                <a:solidFill>
                  <a:srgbClr val="7030A0"/>
                </a:solidFill>
              </a:rPr>
              <a:t>ist</a:t>
            </a:r>
            <a:r>
              <a:rPr lang="en-US" altLang="zh-CN" b="1" dirty="0"/>
              <a:t> </a:t>
            </a:r>
            <a:r>
              <a:rPr lang="zh-CN" altLang="en-US" b="1" dirty="0"/>
              <a:t>生物钟学家     </a:t>
            </a:r>
            <a:r>
              <a:rPr lang="en-US" altLang="zh-CN" b="1" dirty="0">
                <a:solidFill>
                  <a:srgbClr val="C00000"/>
                </a:solidFill>
              </a:rPr>
              <a:t>chrono</a:t>
            </a:r>
            <a:r>
              <a:rPr lang="en-US" altLang="zh-CN" b="1" dirty="0"/>
              <a:t>type   </a:t>
            </a:r>
            <a:r>
              <a:rPr lang="zh-CN" altLang="en-US" b="1" dirty="0"/>
              <a:t>作息类型  </a:t>
            </a:r>
            <a:r>
              <a:rPr lang="en-US" altLang="zh-CN" b="1" dirty="0"/>
              <a:t> </a:t>
            </a:r>
          </a:p>
          <a:p>
            <a:r>
              <a:rPr lang="en-US" altLang="zh-CN" b="1" dirty="0">
                <a:solidFill>
                  <a:srgbClr val="C00000"/>
                </a:solidFill>
              </a:rPr>
              <a:t>chrono</a:t>
            </a:r>
            <a:r>
              <a:rPr lang="en-US" altLang="zh-CN" b="1" dirty="0"/>
              <a:t>biologic</a:t>
            </a:r>
            <a:r>
              <a:rPr lang="en-US" altLang="zh-CN" b="1" dirty="0">
                <a:solidFill>
                  <a:srgbClr val="7030A0"/>
                </a:solidFill>
              </a:rPr>
              <a:t>al</a:t>
            </a:r>
            <a:r>
              <a:rPr lang="en-US" altLang="zh-CN" b="1" dirty="0"/>
              <a:t> </a:t>
            </a:r>
            <a:r>
              <a:rPr lang="zh-CN" altLang="en-US" b="1" dirty="0"/>
              <a:t>时间生物学的 </a:t>
            </a:r>
            <a:endParaRPr lang="en-US" altLang="zh-CN" b="1" dirty="0"/>
          </a:p>
          <a:p>
            <a:r>
              <a:rPr lang="en-US" altLang="zh-CN" b="1" dirty="0"/>
              <a:t>futur</a:t>
            </a:r>
            <a:r>
              <a:rPr lang="en-US" altLang="zh-CN" b="1" dirty="0">
                <a:solidFill>
                  <a:srgbClr val="7030A0"/>
                </a:solidFill>
              </a:rPr>
              <a:t>istic</a:t>
            </a:r>
            <a:r>
              <a:rPr lang="en-US" altLang="zh-CN" b="1" dirty="0"/>
              <a:t>  ---- future</a:t>
            </a:r>
          </a:p>
          <a:p>
            <a:pPr marL="0" indent="0">
              <a:buNone/>
            </a:pPr>
            <a:r>
              <a:rPr lang="en-US" altLang="zh-CN" b="1" dirty="0">
                <a:solidFill>
                  <a:srgbClr val="C00000"/>
                </a:solidFill>
              </a:rPr>
              <a:t> marine</a:t>
            </a:r>
            <a:r>
              <a:rPr lang="en-US" altLang="zh-CN" b="1" dirty="0"/>
              <a:t> life  </a:t>
            </a:r>
            <a:r>
              <a:rPr lang="zh-CN" altLang="en-US" b="1" dirty="0"/>
              <a:t>海洋的       </a:t>
            </a:r>
            <a:r>
              <a:rPr lang="en-US" altLang="zh-CN" b="1" dirty="0">
                <a:solidFill>
                  <a:srgbClr val="7030A0"/>
                </a:solidFill>
              </a:rPr>
              <a:t>sub</a:t>
            </a:r>
            <a:r>
              <a:rPr lang="en-US" altLang="zh-CN" b="1" dirty="0"/>
              <a:t>marine  </a:t>
            </a:r>
            <a:r>
              <a:rPr lang="zh-CN" altLang="en-US" b="1" dirty="0"/>
              <a:t>潜水艇</a:t>
            </a:r>
            <a:endParaRPr lang="en-US" altLang="zh-CN" b="1" dirty="0"/>
          </a:p>
          <a:p>
            <a:pPr marL="0" indent="0">
              <a:buNone/>
            </a:pPr>
            <a:r>
              <a:rPr lang="en-US" altLang="zh-CN" b="1" dirty="0"/>
              <a:t>circadian </a:t>
            </a:r>
            <a:r>
              <a:rPr lang="en-US" altLang="zh-CN" b="1" dirty="0">
                <a:solidFill>
                  <a:srgbClr val="7030A0"/>
                </a:solidFill>
              </a:rPr>
              <a:t>rhythm</a:t>
            </a:r>
            <a:r>
              <a:rPr lang="en-US" altLang="zh-CN" b="1" dirty="0"/>
              <a:t> </a:t>
            </a:r>
            <a:r>
              <a:rPr lang="zh-CN" altLang="en-US" b="1" dirty="0"/>
              <a:t>昼夜节律，生物钟</a:t>
            </a:r>
            <a:r>
              <a:rPr lang="en-US" altLang="zh-CN" b="1" dirty="0"/>
              <a:t>--- circle</a:t>
            </a:r>
          </a:p>
          <a:p>
            <a:pPr marL="0" indent="0">
              <a:buNone/>
            </a:pPr>
            <a:r>
              <a:rPr lang="en-US" altLang="zh-CN" b="1" dirty="0">
                <a:solidFill>
                  <a:srgbClr val="C00000"/>
                </a:solidFill>
              </a:rPr>
              <a:t>variation</a:t>
            </a:r>
            <a:r>
              <a:rPr lang="en-US" altLang="zh-CN" b="1" dirty="0"/>
              <a:t>--- vary, variety, a variety of, various</a:t>
            </a:r>
          </a:p>
          <a:p>
            <a:pPr marL="0" indent="0">
              <a:buNone/>
            </a:pPr>
            <a:r>
              <a:rPr lang="en-US" altLang="zh-CN" b="1" dirty="0"/>
              <a:t>dawn  </a:t>
            </a:r>
            <a:r>
              <a:rPr lang="zh-CN" altLang="en-US" b="1" dirty="0"/>
              <a:t>拂晓</a:t>
            </a:r>
            <a:r>
              <a:rPr lang="en-US" altLang="zh-CN" b="1" dirty="0"/>
              <a:t>    dusk  </a:t>
            </a:r>
            <a:r>
              <a:rPr lang="zh-CN" altLang="en-US" b="1" dirty="0"/>
              <a:t>黄昏   </a:t>
            </a:r>
            <a:r>
              <a:rPr lang="en-US" altLang="zh-CN" b="1" dirty="0"/>
              <a:t>e.g</a:t>
            </a:r>
            <a:r>
              <a:rPr lang="en-US" altLang="zh-CN" b="1" dirty="0">
                <a:solidFill>
                  <a:srgbClr val="00B0F0"/>
                </a:solidFill>
              </a:rPr>
              <a:t>. From dawn to dust</a:t>
            </a:r>
            <a:r>
              <a:rPr lang="en-US" altLang="zh-CN" b="1" dirty="0"/>
              <a:t>, she sat by the seaside.</a:t>
            </a:r>
          </a:p>
          <a:p>
            <a:pPr marL="0" indent="0">
              <a:buNone/>
            </a:pPr>
            <a:r>
              <a:rPr lang="en-US" altLang="zh-CN" b="1" dirty="0">
                <a:solidFill>
                  <a:srgbClr val="C00000"/>
                </a:solidFill>
              </a:rPr>
              <a:t>diet</a:t>
            </a:r>
            <a:r>
              <a:rPr lang="en-US" altLang="zh-CN" b="1" dirty="0">
                <a:solidFill>
                  <a:srgbClr val="7030A0"/>
                </a:solidFill>
              </a:rPr>
              <a:t>ician</a:t>
            </a:r>
            <a:r>
              <a:rPr lang="en-US" altLang="zh-CN" b="1" dirty="0"/>
              <a:t>---diet               </a:t>
            </a:r>
            <a:r>
              <a:rPr lang="en-US" altLang="zh-CN" b="1" dirty="0">
                <a:solidFill>
                  <a:srgbClr val="C00000"/>
                </a:solidFill>
              </a:rPr>
              <a:t>politic</a:t>
            </a:r>
            <a:r>
              <a:rPr lang="en-US" altLang="zh-CN" b="1" dirty="0">
                <a:solidFill>
                  <a:srgbClr val="7030A0"/>
                </a:solidFill>
              </a:rPr>
              <a:t>ian</a:t>
            </a:r>
            <a:r>
              <a:rPr lang="en-US" altLang="zh-CN" b="1" dirty="0"/>
              <a:t>--- politics</a:t>
            </a:r>
          </a:p>
          <a:p>
            <a:pPr marL="0" indent="0">
              <a:buNone/>
            </a:pPr>
            <a:r>
              <a:rPr lang="en-US" altLang="zh-CN" b="1" dirty="0">
                <a:solidFill>
                  <a:srgbClr val="C00000"/>
                </a:solidFill>
              </a:rPr>
              <a:t>poten</a:t>
            </a:r>
            <a:r>
              <a:rPr lang="en-US" altLang="zh-CN" b="1" dirty="0"/>
              <a:t>cy(</a:t>
            </a:r>
            <a:r>
              <a:rPr lang="zh-CN" altLang="en-US" b="1" dirty="0"/>
              <a:t>效力</a:t>
            </a:r>
            <a:r>
              <a:rPr lang="en-US" altLang="zh-CN" b="1" dirty="0"/>
              <a:t>)--- potential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481918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D1822B-A6B9-4C61-B9E8-15C8ECC38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FF0000"/>
                </a:solidFill>
              </a:rPr>
              <a:t>Reason</a:t>
            </a:r>
            <a:r>
              <a:rPr lang="en-US" altLang="zh-CN" dirty="0"/>
              <a:t> for struggling with TFNG questions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5C19405-1E5D-471D-9413-D97B7E20F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/>
              <a:t>Working with </a:t>
            </a:r>
            <a:r>
              <a:rPr lang="en-US" altLang="zh-CN" sz="3600" dirty="0">
                <a:solidFill>
                  <a:srgbClr val="7030A0"/>
                </a:solidFill>
              </a:rPr>
              <a:t>statements</a:t>
            </a:r>
            <a:r>
              <a:rPr lang="en-US" altLang="zh-CN" sz="3600" dirty="0"/>
              <a:t> rather than </a:t>
            </a:r>
            <a:r>
              <a:rPr lang="en-US" altLang="zh-CN" sz="3600" dirty="0">
                <a:solidFill>
                  <a:srgbClr val="7030A0"/>
                </a:solidFill>
              </a:rPr>
              <a:t>questions</a:t>
            </a:r>
            <a:endParaRPr lang="zh-CN" altLang="en-US" sz="3600" dirty="0">
              <a:solidFill>
                <a:srgbClr val="7030A0"/>
              </a:solidFill>
            </a:endParaRPr>
          </a:p>
        </p:txBody>
      </p:sp>
      <p:sp>
        <p:nvSpPr>
          <p:cNvPr id="4" name="箭头: 下 3">
            <a:extLst>
              <a:ext uri="{FF2B5EF4-FFF2-40B4-BE49-F238E27FC236}">
                <a16:creationId xmlns:a16="http://schemas.microsoft.com/office/drawing/2014/main" id="{F5AB6850-262A-4CEC-9359-C9CFF3A3FE06}"/>
              </a:ext>
            </a:extLst>
          </p:cNvPr>
          <p:cNvSpPr/>
          <p:nvPr/>
        </p:nvSpPr>
        <p:spPr>
          <a:xfrm>
            <a:off x="3851920" y="2780928"/>
            <a:ext cx="720080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id="{D85E3085-5999-486D-9D94-D028C67B9B66}"/>
              </a:ext>
            </a:extLst>
          </p:cNvPr>
          <p:cNvSpPr/>
          <p:nvPr/>
        </p:nvSpPr>
        <p:spPr>
          <a:xfrm>
            <a:off x="1331640" y="3861048"/>
            <a:ext cx="6336704" cy="1728192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Solution: </a:t>
            </a:r>
          </a:p>
          <a:p>
            <a:pPr algn="ctr"/>
            <a:r>
              <a:rPr lang="en-US" altLang="zh-CN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Turning the statements into Yes/No questions </a:t>
            </a:r>
            <a:endParaRPr lang="zh-CN" alt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571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C131175-1E9D-468C-BEAE-D76A18390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C00000"/>
                </a:solidFill>
              </a:rPr>
              <a:t>Strategy</a:t>
            </a:r>
            <a:r>
              <a:rPr lang="en-US" altLang="zh-CN" b="1" dirty="0"/>
              <a:t> for True, False, Not Given questions</a:t>
            </a:r>
            <a:endParaRPr lang="zh-CN" altLang="en-US" b="1" dirty="0"/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id="{DBDD2065-2D20-45FD-B30D-D89FA37DE3FA}"/>
              </a:ext>
            </a:extLst>
          </p:cNvPr>
          <p:cNvSpPr/>
          <p:nvPr/>
        </p:nvSpPr>
        <p:spPr>
          <a:xfrm>
            <a:off x="899592" y="1916832"/>
            <a:ext cx="6984776" cy="43204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b="1" dirty="0">
                <a:solidFill>
                  <a:srgbClr val="C00000"/>
                </a:solidFill>
              </a:rPr>
              <a:t>Read</a:t>
            </a:r>
            <a:r>
              <a:rPr lang="en-US" altLang="zh-CN" b="1" dirty="0"/>
              <a:t> the statements and underline/highlight key words.</a:t>
            </a:r>
            <a:endParaRPr lang="zh-CN" altLang="en-US" b="1" dirty="0"/>
          </a:p>
        </p:txBody>
      </p: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65657739-8184-4B30-990C-89C96A36AC61}"/>
              </a:ext>
            </a:extLst>
          </p:cNvPr>
          <p:cNvSpPr/>
          <p:nvPr/>
        </p:nvSpPr>
        <p:spPr>
          <a:xfrm>
            <a:off x="899592" y="2763101"/>
            <a:ext cx="6984776" cy="43204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b="1" dirty="0">
                <a:solidFill>
                  <a:srgbClr val="C00000"/>
                </a:solidFill>
              </a:rPr>
              <a:t>Turn</a:t>
            </a:r>
            <a:r>
              <a:rPr lang="en-US" altLang="zh-CN" b="1" dirty="0"/>
              <a:t> the statements </a:t>
            </a:r>
            <a:r>
              <a:rPr lang="en-US" altLang="zh-CN" b="1" dirty="0">
                <a:solidFill>
                  <a:srgbClr val="C00000"/>
                </a:solidFill>
              </a:rPr>
              <a:t>into Yes/No questions</a:t>
            </a:r>
            <a:r>
              <a:rPr lang="en-US" altLang="zh-CN" b="1" dirty="0"/>
              <a:t>.</a:t>
            </a:r>
            <a:endParaRPr lang="zh-CN" altLang="en-US" b="1" dirty="0"/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DBDD2065-2D20-45FD-B30D-D89FA37DE3FA}"/>
              </a:ext>
            </a:extLst>
          </p:cNvPr>
          <p:cNvSpPr/>
          <p:nvPr/>
        </p:nvSpPr>
        <p:spPr>
          <a:xfrm>
            <a:off x="800100" y="3662851"/>
            <a:ext cx="7543800" cy="43204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b="1" dirty="0"/>
              <a:t>Think of </a:t>
            </a:r>
            <a:r>
              <a:rPr lang="en-US" altLang="zh-CN" b="1" dirty="0">
                <a:solidFill>
                  <a:srgbClr val="C00000"/>
                </a:solidFill>
              </a:rPr>
              <a:t>synonyms</a:t>
            </a:r>
            <a:r>
              <a:rPr lang="en-US" altLang="zh-CN" b="1" dirty="0"/>
              <a:t> of the key words or other ways they may be expressed.</a:t>
            </a:r>
            <a:endParaRPr lang="zh-CN" altLang="en-US" b="1" dirty="0"/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DBDD2065-2D20-45FD-B30D-D89FA37DE3FA}"/>
              </a:ext>
            </a:extLst>
          </p:cNvPr>
          <p:cNvSpPr/>
          <p:nvPr/>
        </p:nvSpPr>
        <p:spPr>
          <a:xfrm>
            <a:off x="125546" y="4490394"/>
            <a:ext cx="8938628" cy="43204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b="1" dirty="0"/>
              <a:t>Based on </a:t>
            </a:r>
            <a:r>
              <a:rPr lang="en-US" altLang="zh-CN" b="1" dirty="0">
                <a:solidFill>
                  <a:srgbClr val="C00000"/>
                </a:solidFill>
              </a:rPr>
              <a:t>skimming</a:t>
            </a:r>
            <a:r>
              <a:rPr lang="en-US" altLang="zh-CN" b="1" dirty="0"/>
              <a:t>, identify which </a:t>
            </a:r>
            <a:r>
              <a:rPr lang="en-US" altLang="zh-CN" b="1" dirty="0">
                <a:solidFill>
                  <a:srgbClr val="C00000"/>
                </a:solidFill>
              </a:rPr>
              <a:t>paragraph/parts </a:t>
            </a:r>
            <a:r>
              <a:rPr lang="en-US" altLang="zh-CN" b="1" dirty="0"/>
              <a:t>of the text are </a:t>
            </a:r>
            <a:r>
              <a:rPr lang="en-US" altLang="zh-CN" b="1" dirty="0">
                <a:solidFill>
                  <a:srgbClr val="C00000"/>
                </a:solidFill>
              </a:rPr>
              <a:t>relevant</a:t>
            </a:r>
            <a:r>
              <a:rPr lang="en-US" altLang="zh-CN" b="1" dirty="0"/>
              <a:t> to the question.</a:t>
            </a:r>
            <a:endParaRPr lang="zh-CN" altLang="en-US" b="1" dirty="0"/>
          </a:p>
        </p:txBody>
      </p:sp>
      <p:sp>
        <p:nvSpPr>
          <p:cNvPr id="12" name="箭头: 下 11">
            <a:extLst>
              <a:ext uri="{FF2B5EF4-FFF2-40B4-BE49-F238E27FC236}">
                <a16:creationId xmlns:a16="http://schemas.microsoft.com/office/drawing/2014/main" id="{E0ABEC27-E533-4274-B97B-63DF95F2E03B}"/>
              </a:ext>
            </a:extLst>
          </p:cNvPr>
          <p:cNvSpPr/>
          <p:nvPr/>
        </p:nvSpPr>
        <p:spPr>
          <a:xfrm>
            <a:off x="4103948" y="2348880"/>
            <a:ext cx="288032" cy="3954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箭头: 下 12">
            <a:extLst>
              <a:ext uri="{FF2B5EF4-FFF2-40B4-BE49-F238E27FC236}">
                <a16:creationId xmlns:a16="http://schemas.microsoft.com/office/drawing/2014/main" id="{FDCDBEEE-01CD-4D4B-86F0-0968F4330879}"/>
              </a:ext>
            </a:extLst>
          </p:cNvPr>
          <p:cNvSpPr/>
          <p:nvPr/>
        </p:nvSpPr>
        <p:spPr>
          <a:xfrm>
            <a:off x="4112332" y="3278203"/>
            <a:ext cx="288032" cy="3954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箭头: 下 13">
            <a:extLst>
              <a:ext uri="{FF2B5EF4-FFF2-40B4-BE49-F238E27FC236}">
                <a16:creationId xmlns:a16="http://schemas.microsoft.com/office/drawing/2014/main" id="{EE6ADBA4-FF42-4F16-987B-87FDFFC81030}"/>
              </a:ext>
            </a:extLst>
          </p:cNvPr>
          <p:cNvSpPr/>
          <p:nvPr/>
        </p:nvSpPr>
        <p:spPr>
          <a:xfrm>
            <a:off x="4112332" y="4116593"/>
            <a:ext cx="288032" cy="3954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箭头: 下 14">
            <a:extLst>
              <a:ext uri="{FF2B5EF4-FFF2-40B4-BE49-F238E27FC236}">
                <a16:creationId xmlns:a16="http://schemas.microsoft.com/office/drawing/2014/main" id="{1B1F47E3-329F-48D5-BC84-4725DC6D3A55}"/>
              </a:ext>
            </a:extLst>
          </p:cNvPr>
          <p:cNvSpPr/>
          <p:nvPr/>
        </p:nvSpPr>
        <p:spPr>
          <a:xfrm>
            <a:off x="4112332" y="4987669"/>
            <a:ext cx="288032" cy="3954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7346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C131175-1E9D-468C-BEAE-D76A18390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C00000"/>
                </a:solidFill>
              </a:rPr>
              <a:t>Strategy</a:t>
            </a:r>
            <a:r>
              <a:rPr lang="en-US" altLang="zh-CN" b="1" dirty="0"/>
              <a:t> for True, False, Not Given questions</a:t>
            </a:r>
            <a:endParaRPr lang="zh-CN" altLang="en-US" b="1" dirty="0"/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id="{DBDD2065-2D20-45FD-B30D-D89FA37DE3FA}"/>
              </a:ext>
            </a:extLst>
          </p:cNvPr>
          <p:cNvSpPr/>
          <p:nvPr/>
        </p:nvSpPr>
        <p:spPr>
          <a:xfrm>
            <a:off x="899592" y="1820415"/>
            <a:ext cx="7056784" cy="52148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b="1" dirty="0">
                <a:solidFill>
                  <a:srgbClr val="C00000"/>
                </a:solidFill>
              </a:rPr>
              <a:t>Scan</a:t>
            </a:r>
            <a:r>
              <a:rPr lang="en-US" altLang="zh-CN" b="1" dirty="0">
                <a:solidFill>
                  <a:schemeClr val="tx1"/>
                </a:solidFill>
              </a:rPr>
              <a:t> the relevant paragraph/parts of the text and </a:t>
            </a:r>
            <a:r>
              <a:rPr lang="en-US" altLang="zh-CN" b="1" dirty="0">
                <a:solidFill>
                  <a:srgbClr val="C00000"/>
                </a:solidFill>
              </a:rPr>
              <a:t>identify</a:t>
            </a:r>
            <a:r>
              <a:rPr lang="en-US" altLang="zh-CN" b="1" dirty="0">
                <a:solidFill>
                  <a:schemeClr val="tx1"/>
                </a:solidFill>
              </a:rPr>
              <a:t> the key words or synonyms from the questions.</a:t>
            </a:r>
            <a:endParaRPr lang="zh-CN" altLang="en-US" b="1" dirty="0">
              <a:solidFill>
                <a:schemeClr val="tx1"/>
              </a:solidFill>
            </a:endParaRPr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DBDD2065-2D20-45FD-B30D-D89FA37DE3FA}"/>
              </a:ext>
            </a:extLst>
          </p:cNvPr>
          <p:cNvSpPr/>
          <p:nvPr/>
        </p:nvSpPr>
        <p:spPr>
          <a:xfrm>
            <a:off x="899592" y="2953327"/>
            <a:ext cx="7543800" cy="70961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b="1" dirty="0">
                <a:solidFill>
                  <a:srgbClr val="C00000"/>
                </a:solidFill>
              </a:rPr>
              <a:t>Close read </a:t>
            </a:r>
            <a:r>
              <a:rPr lang="en-US" altLang="zh-CN" b="1" dirty="0"/>
              <a:t>around those words to </a:t>
            </a:r>
            <a:r>
              <a:rPr lang="en-US" altLang="zh-CN" b="1" dirty="0">
                <a:solidFill>
                  <a:srgbClr val="C00000"/>
                </a:solidFill>
              </a:rPr>
              <a:t>locate</a:t>
            </a:r>
            <a:r>
              <a:rPr lang="en-US" altLang="zh-CN" b="1" dirty="0"/>
              <a:t> the piece of information that will help you </a:t>
            </a:r>
            <a:r>
              <a:rPr lang="en-US" altLang="zh-CN" b="1" dirty="0">
                <a:solidFill>
                  <a:srgbClr val="C00000"/>
                </a:solidFill>
              </a:rPr>
              <a:t>decide</a:t>
            </a:r>
            <a:r>
              <a:rPr lang="en-US" altLang="zh-CN" b="1" dirty="0"/>
              <a:t> whether the answer is TRUE, FLASE, or NOT GIVEN.</a:t>
            </a:r>
            <a:endParaRPr lang="zh-CN" altLang="en-US" b="1" dirty="0"/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DBDD2065-2D20-45FD-B30D-D89FA37DE3FA}"/>
              </a:ext>
            </a:extLst>
          </p:cNvPr>
          <p:cNvSpPr/>
          <p:nvPr/>
        </p:nvSpPr>
        <p:spPr>
          <a:xfrm>
            <a:off x="139385" y="4360088"/>
            <a:ext cx="8910950" cy="70961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b="1" dirty="0"/>
              <a:t>Based </a:t>
            </a:r>
            <a:r>
              <a:rPr lang="en-US" altLang="zh-CN" b="1" dirty="0">
                <a:solidFill>
                  <a:schemeClr val="tx1"/>
                </a:solidFill>
              </a:rPr>
              <a:t>on the answer to the Yes/No question, </a:t>
            </a:r>
            <a:r>
              <a:rPr lang="en-US" altLang="zh-CN" b="1" dirty="0">
                <a:solidFill>
                  <a:srgbClr val="C00000"/>
                </a:solidFill>
              </a:rPr>
              <a:t>check</a:t>
            </a:r>
            <a:r>
              <a:rPr lang="en-US" altLang="zh-CN" b="1" dirty="0">
                <a:solidFill>
                  <a:schemeClr val="tx1"/>
                </a:solidFill>
              </a:rPr>
              <a:t> the instruction and </a:t>
            </a:r>
            <a:r>
              <a:rPr lang="en-US" altLang="zh-CN" b="1" dirty="0">
                <a:solidFill>
                  <a:srgbClr val="C00000"/>
                </a:solidFill>
              </a:rPr>
              <a:t>write down </a:t>
            </a:r>
            <a:r>
              <a:rPr lang="en-US" altLang="zh-CN" b="1" dirty="0">
                <a:solidFill>
                  <a:schemeClr val="tx1"/>
                </a:solidFill>
              </a:rPr>
              <a:t>your final answer(for T/F/NG questions, Yes=TRUE, No= FALSE and NOT GIVEN= NOT GIVEN).</a:t>
            </a:r>
            <a:endParaRPr lang="zh-CN" altLang="en-US" b="1" dirty="0">
              <a:solidFill>
                <a:schemeClr val="tx1"/>
              </a:solidFill>
            </a:endParaRPr>
          </a:p>
        </p:txBody>
      </p:sp>
      <p:sp>
        <p:nvSpPr>
          <p:cNvPr id="12" name="箭头: 下 11">
            <a:extLst>
              <a:ext uri="{FF2B5EF4-FFF2-40B4-BE49-F238E27FC236}">
                <a16:creationId xmlns:a16="http://schemas.microsoft.com/office/drawing/2014/main" id="{E0ABEC27-E533-4274-B97B-63DF95F2E03B}"/>
              </a:ext>
            </a:extLst>
          </p:cNvPr>
          <p:cNvSpPr/>
          <p:nvPr/>
        </p:nvSpPr>
        <p:spPr>
          <a:xfrm>
            <a:off x="4216672" y="2400055"/>
            <a:ext cx="288032" cy="3954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箭头: 下 13">
            <a:extLst>
              <a:ext uri="{FF2B5EF4-FFF2-40B4-BE49-F238E27FC236}">
                <a16:creationId xmlns:a16="http://schemas.microsoft.com/office/drawing/2014/main" id="{EE6ADBA4-FF42-4F16-987B-87FDFFC81030}"/>
              </a:ext>
            </a:extLst>
          </p:cNvPr>
          <p:cNvSpPr/>
          <p:nvPr/>
        </p:nvSpPr>
        <p:spPr>
          <a:xfrm>
            <a:off x="4256018" y="3813768"/>
            <a:ext cx="288032" cy="3954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8718434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46</TotalTime>
  <Words>386</Words>
  <Application>Microsoft Office PowerPoint</Application>
  <PresentationFormat>全屏显示(4:3)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回顾</vt:lpstr>
      <vt:lpstr>IELTS Reading</vt:lpstr>
      <vt:lpstr>T/F/NG(and Y/N/NG) questions</vt:lpstr>
      <vt:lpstr>False &amp; Not given</vt:lpstr>
      <vt:lpstr>Glossary</vt:lpstr>
      <vt:lpstr>Reason for struggling with TFNG questions</vt:lpstr>
      <vt:lpstr>Strategy for True, False, Not Given questions</vt:lpstr>
      <vt:lpstr>Strategy for True, False, Not Given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IELTS Reading</dc:title>
  <dc:creator>Administrator</dc:creator>
  <cp:lastModifiedBy>Administrator</cp:lastModifiedBy>
  <cp:revision>7</cp:revision>
  <dcterms:created xsi:type="dcterms:W3CDTF">2025-05-06T06:57:47Z</dcterms:created>
  <dcterms:modified xsi:type="dcterms:W3CDTF">2025-05-14T08:28:12Z</dcterms:modified>
</cp:coreProperties>
</file>